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82" r:id="rId6"/>
    <p:sldId id="284" r:id="rId7"/>
    <p:sldId id="264" r:id="rId8"/>
    <p:sldId id="285" r:id="rId9"/>
    <p:sldId id="287" r:id="rId10"/>
    <p:sldId id="286" r:id="rId11"/>
    <p:sldId id="289" r:id="rId12"/>
    <p:sldId id="290" r:id="rId13"/>
    <p:sldId id="288" r:id="rId14"/>
    <p:sldId id="291" r:id="rId15"/>
    <p:sldId id="292" r:id="rId16"/>
    <p:sldId id="28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B8-8ACF-40B3-984D-E1FDF26FD2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040-A08C-4A3E-9AA1-E685633C7FE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B8-8ACF-40B3-984D-E1FDF26FD2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040-A08C-4A3E-9AA1-E685633C7FE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B8-8ACF-40B3-984D-E1FDF26FD2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040-A08C-4A3E-9AA1-E685633C7FE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B8-8ACF-40B3-984D-E1FDF26FD2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040-A08C-4A3E-9AA1-E685633C7FE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B8-8ACF-40B3-984D-E1FDF26FD2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040-A08C-4A3E-9AA1-E685633C7FE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B8-8ACF-40B3-984D-E1FDF26FD2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040-A08C-4A3E-9AA1-E685633C7FE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B8-8ACF-40B3-984D-E1FDF26FD2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040-A08C-4A3E-9AA1-E685633C7FE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B8-8ACF-40B3-984D-E1FDF26FD2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040-A08C-4A3E-9AA1-E685633C7FE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B8-8ACF-40B3-984D-E1FDF26FD22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040-A08C-4A3E-9AA1-E685633C7FE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B8-8ACF-40B3-984D-E1FDF26FD2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040-A08C-4A3E-9AA1-E685633C7FE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6DB8-8ACF-40B3-984D-E1FDF26FD2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040-A08C-4A3E-9AA1-E685633C7FE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D6DB8-8ACF-40B3-984D-E1FDF26FD2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42040-A08C-4A3E-9AA1-E685633C7FE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46828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автономное дошкольное образовательное учреждение «Детский сад № 3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Семицветик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комбинированного вида» г. Минусинска Красноярского края, ул.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Сургуладзе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телефон 8 (39132)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4-17-15,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Кубрак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Галина Михайловна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«Технологии организации коллективной образовательной деятельности в парах сменного состава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3770" y="4890656"/>
            <a:ext cx="4717143" cy="1413164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Руководители ГМО: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Полетыкина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Мария Сергеевна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Бозылева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Евгения Владимировна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85" y="219710"/>
            <a:ext cx="11318875" cy="128968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ехнология</a:t>
            </a:r>
            <a:r>
              <a:rPr lang="en-US" altLang="ru-RU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извлечения информации из реальных объектов</a:t>
            </a: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919" y="5900034"/>
            <a:ext cx="1091721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0620" y="1729105"/>
            <a:ext cx="2621915" cy="6661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Тема «Бумага»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0150" y="1729105"/>
            <a:ext cx="2621915" cy="6661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Тема «Ткани»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Бумаг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99490" y="2034540"/>
            <a:ext cx="3460115" cy="4894580"/>
          </a:xfrm>
          <a:prstGeom prst="rect">
            <a:avLst/>
          </a:prstGeom>
        </p:spPr>
      </p:pic>
      <p:pic>
        <p:nvPicPr>
          <p:cNvPr id="4" name="Изображение 3" descr="Ткан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02195" y="2054860"/>
            <a:ext cx="3442970" cy="4871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85" y="219710"/>
            <a:ext cx="11318875" cy="128968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ехнология</a:t>
            </a:r>
            <a:r>
              <a:rPr lang="en-US" altLang="ru-RU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извлечения информации из реальных объектов</a:t>
            </a: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919" y="5900034"/>
            <a:ext cx="1091721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0620" y="1729105"/>
            <a:ext cx="2621915" cy="6661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Тема «Камни»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0150" y="1729105"/>
            <a:ext cx="2621915" cy="6661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Тема «Орехи»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Изображение 5" descr="Камн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49020" y="1933575"/>
            <a:ext cx="3528060" cy="4992370"/>
          </a:xfrm>
          <a:prstGeom prst="rect">
            <a:avLst/>
          </a:prstGeom>
        </p:spPr>
      </p:pic>
      <p:pic>
        <p:nvPicPr>
          <p:cNvPr id="8" name="Изображение 7" descr="Орех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74560" y="1998345"/>
            <a:ext cx="3454400" cy="4886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85" y="332740"/>
            <a:ext cx="11318875" cy="128968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ехнология</a:t>
            </a:r>
            <a:r>
              <a:rPr lang="en-US" altLang="ru-RU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рассказывания (историй, сказок, раскрытие тем по опорной) схеме</a:t>
            </a:r>
            <a:endParaRPr lang="ru-RU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919" y="5900034"/>
            <a:ext cx="1091721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8665" y="1798955"/>
            <a:ext cx="4893310" cy="7962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вариант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Ребенок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самостоятельно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готовит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опорную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схему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составляет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рассказ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консультируясь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родителями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Изображение 3" descr="1 вариан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91895" y="2044700"/>
            <a:ext cx="3878580" cy="54864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746240" y="1798955"/>
            <a:ext cx="4893310" cy="7962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вариант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Ребенок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готовит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en-US" b="1" dirty="0">
                <a:solidFill>
                  <a:schemeClr val="accent2">
                    <a:lumMod val="50000"/>
                  </a:schemeClr>
                </a:solidFill>
              </a:rPr>
              <a:t>рассказ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опорн</a:t>
            </a:r>
            <a:r>
              <a:rPr lang="ru-RU" altLang="en-US" b="1" dirty="0">
                <a:solidFill>
                  <a:schemeClr val="accent2">
                    <a:lumMod val="50000"/>
                  </a:schemeClr>
                </a:solidFill>
              </a:rPr>
              <a:t>ой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схем</a:t>
            </a:r>
            <a:r>
              <a:rPr lang="ru-RU" altLang="en-US" b="1" dirty="0">
                <a:solidFill>
                  <a:schemeClr val="accent2">
                    <a:lumMod val="50000"/>
                  </a:schemeClr>
                </a:solidFill>
              </a:rPr>
              <a:t>е, нарисованной родителями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Изображение 7" descr="2 вариан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58355" y="2044700"/>
            <a:ext cx="3878580" cy="5487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85" y="332740"/>
            <a:ext cx="11318875" cy="128968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ехнология</a:t>
            </a:r>
            <a:r>
              <a:rPr lang="en-US" altLang="ru-RU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рассказывания (историй, сказок, раскрытие тем по опорной) схеме</a:t>
            </a:r>
            <a:endParaRPr lang="ru-RU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919" y="5900034"/>
            <a:ext cx="1091721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8665" y="1798955"/>
            <a:ext cx="4893310" cy="7962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вариант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Ребенок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готовит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en-US" b="1" dirty="0">
                <a:solidFill>
                  <a:schemeClr val="accent2">
                    <a:lumMod val="50000"/>
                  </a:schemeClr>
                </a:solidFill>
              </a:rPr>
              <a:t>рассказ вместе с родителями по опроной схеме по готовой схеме (выдана воспитателем в ДС)</a:t>
            </a:r>
            <a:endParaRPr lang="ru-RU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46240" y="1798955"/>
            <a:ext cx="4893310" cy="7962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b="1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вариант</a:t>
            </a:r>
            <a:r>
              <a:rPr lang="ru-RU" altLang="en-US" b="1" dirty="0">
                <a:solidFill>
                  <a:schemeClr val="accent2">
                    <a:lumMod val="50000"/>
                  </a:schemeClr>
                </a:solidFill>
              </a:rPr>
              <a:t> работа в ДОУ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Ребенок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готовит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en-US" b="1" dirty="0">
                <a:solidFill>
                  <a:schemeClr val="accent2">
                    <a:lumMod val="50000"/>
                  </a:schemeClr>
                </a:solidFill>
              </a:rPr>
              <a:t>рассказ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опорн</a:t>
            </a:r>
            <a:r>
              <a:rPr lang="ru-RU" altLang="en-US" b="1" dirty="0">
                <a:solidFill>
                  <a:schemeClr val="accent2">
                    <a:lumMod val="50000"/>
                  </a:schemeClr>
                </a:solidFill>
              </a:rPr>
              <a:t>ой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схем</a:t>
            </a:r>
            <a:r>
              <a:rPr lang="ru-RU" altLang="en-US" b="1" dirty="0">
                <a:solidFill>
                  <a:schemeClr val="accent2">
                    <a:lumMod val="50000"/>
                  </a:schemeClr>
                </a:solidFill>
              </a:rPr>
              <a:t>е, составленной воспитателем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рассказ о семь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" y="2891790"/>
            <a:ext cx="5091430" cy="3596640"/>
          </a:xfrm>
          <a:prstGeom prst="rect">
            <a:avLst/>
          </a:prstGeom>
        </p:spPr>
      </p:pic>
      <p:pic>
        <p:nvPicPr>
          <p:cNvPr id="9" name="Изображение 8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11720" y="2283460"/>
            <a:ext cx="3502025" cy="4954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85" y="332740"/>
            <a:ext cx="11318875" cy="128968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ехнология</a:t>
            </a:r>
            <a:r>
              <a:rPr lang="en-US" altLang="ru-RU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рассказывания (историй, сказок, раскрытие тем по опорной) схеме</a:t>
            </a:r>
            <a:endParaRPr lang="ru-RU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919" y="5900034"/>
            <a:ext cx="1091721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310" y="1798955"/>
            <a:ext cx="10501630" cy="10147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b="1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вариант</a:t>
            </a:r>
            <a:r>
              <a:rPr lang="ru-RU" altLang="en-US" b="1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 работа в ДОУ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: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sym typeface="+mn-ea"/>
              </a:rPr>
              <a:t>Самостоятельная работа по расширению представлений о животных жарких стран. </a:t>
            </a:r>
            <a:endParaRPr lang="ru-RU" b="1" dirty="0">
              <a:solidFill>
                <a:schemeClr val="accent2">
                  <a:lumMod val="50000"/>
                </a:schemeClr>
              </a:solidFill>
              <a:sym typeface="+mn-ea"/>
            </a:endParaRP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Дети самостоятельно составляют схему и готовят пересказ (по видео)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6310" y="5685790"/>
            <a:ext cx="4893310" cy="7962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6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вариант</a:t>
            </a:r>
            <a:r>
              <a:rPr lang="ru-RU" altLang="en-US" b="1" dirty="0">
                <a:solidFill>
                  <a:schemeClr val="accent2">
                    <a:lumMod val="50000"/>
                  </a:schemeClr>
                </a:solidFill>
              </a:rPr>
              <a:t> работа в ДОУ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altLang="en-US" b="1" dirty="0">
                <a:solidFill>
                  <a:schemeClr val="accent2">
                    <a:lumMod val="50000"/>
                  </a:schemeClr>
                </a:solidFill>
              </a:rPr>
              <a:t>Дети самостоятельно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составляют схему и готовят пересказ (по прочитанной сказке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Изображение 9" descr="жира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72895" y="2305685"/>
            <a:ext cx="2748280" cy="3888105"/>
          </a:xfrm>
          <a:prstGeom prst="rect">
            <a:avLst/>
          </a:prstGeom>
        </p:spPr>
      </p:pic>
      <p:pic>
        <p:nvPicPr>
          <p:cNvPr id="11" name="Изображение 10" descr="Обезъян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81190" y="2427605"/>
            <a:ext cx="2611755" cy="369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5681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6215"/>
            <a:ext cx="10515600" cy="6454140"/>
          </a:xfrm>
        </p:spPr>
        <p:txBody>
          <a:bodyPr>
            <a:normAutofit fontScale="7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altLang="en-US" sz="3430" b="1" dirty="0">
                <a:solidFill>
                  <a:srgbClr val="002060"/>
                </a:solidFill>
              </a:rPr>
              <a:t>Цель</a:t>
            </a:r>
            <a:r>
              <a:rPr lang="en-US" altLang="ru-RU" sz="3430" b="1" dirty="0">
                <a:solidFill>
                  <a:srgbClr val="002060"/>
                </a:solidFill>
              </a:rPr>
              <a:t>: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обеспечение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условий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для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преодоления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профессиональных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дефицитов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и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применения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ресурсов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педагогов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ДОУ</a:t>
            </a:r>
            <a:r>
              <a:rPr lang="en-US" altLang="ru-RU" sz="3430" dirty="0">
                <a:solidFill>
                  <a:srgbClr val="002060"/>
                </a:solidFill>
              </a:rPr>
              <a:t>, </a:t>
            </a:r>
            <a:r>
              <a:rPr lang="en-US" altLang="en-US" sz="3430" dirty="0">
                <a:solidFill>
                  <a:srgbClr val="002060"/>
                </a:solidFill>
              </a:rPr>
              <a:t>организующих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коллективную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образовательную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деятельность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на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основе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индивидуального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подхода</a:t>
            </a:r>
            <a:r>
              <a:rPr lang="en-US" altLang="ru-RU" sz="3430" dirty="0">
                <a:solidFill>
                  <a:srgbClr val="002060"/>
                </a:solidFill>
              </a:rPr>
              <a:t>.</a:t>
            </a:r>
            <a:endParaRPr lang="en-US" altLang="ru-RU" sz="343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altLang="en-US" sz="3430" b="1" dirty="0">
                <a:solidFill>
                  <a:srgbClr val="002060"/>
                </a:solidFill>
              </a:rPr>
              <a:t>Задачи</a:t>
            </a:r>
            <a:r>
              <a:rPr lang="en-US" altLang="ru-RU" sz="3430" b="1" dirty="0">
                <a:solidFill>
                  <a:srgbClr val="002060"/>
                </a:solidFill>
              </a:rPr>
              <a:t>:</a:t>
            </a:r>
            <a:endParaRPr lang="en-US" altLang="ru-RU" sz="343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altLang="ru-RU" sz="3430" dirty="0">
                <a:solidFill>
                  <a:srgbClr val="002060"/>
                </a:solidFill>
              </a:rPr>
              <a:t>1.</a:t>
            </a:r>
            <a:r>
              <a:rPr lang="en-US" altLang="en-US" sz="3430" dirty="0">
                <a:solidFill>
                  <a:srgbClr val="002060"/>
                </a:solidFill>
              </a:rPr>
              <a:t>Оказывать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методическую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помощь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педагогам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в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изучении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и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овладении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теоретическими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и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практическими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знаниями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и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умениями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по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опривычиванию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и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включению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технологий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организации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КОД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в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парах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сменного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состава</a:t>
            </a:r>
            <a:r>
              <a:rPr lang="en-US" altLang="ru-RU" sz="3430" dirty="0">
                <a:solidFill>
                  <a:srgbClr val="002060"/>
                </a:solidFill>
              </a:rPr>
              <a:t>, </a:t>
            </a:r>
            <a:r>
              <a:rPr lang="en-US" altLang="en-US" sz="3430" dirty="0">
                <a:solidFill>
                  <a:srgbClr val="002060"/>
                </a:solidFill>
              </a:rPr>
              <a:t>применяемых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со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всей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группой</a:t>
            </a:r>
            <a:r>
              <a:rPr lang="en-US" altLang="ru-RU" sz="3430" dirty="0">
                <a:solidFill>
                  <a:srgbClr val="002060"/>
                </a:solidFill>
              </a:rPr>
              <a:t>.</a:t>
            </a:r>
            <a:endParaRPr lang="en-US" altLang="ru-RU" sz="343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altLang="ru-RU" sz="3430" dirty="0">
                <a:solidFill>
                  <a:srgbClr val="002060"/>
                </a:solidFill>
              </a:rPr>
              <a:t>2. </a:t>
            </a:r>
            <a:r>
              <a:rPr lang="en-US" altLang="en-US" sz="3430" dirty="0">
                <a:solidFill>
                  <a:srgbClr val="002060"/>
                </a:solidFill>
              </a:rPr>
              <a:t>Создавать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условия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для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систематизации</a:t>
            </a:r>
            <a:r>
              <a:rPr lang="en-US" altLang="ru-RU" sz="3430" dirty="0">
                <a:solidFill>
                  <a:srgbClr val="002060"/>
                </a:solidFill>
              </a:rPr>
              <a:t>, </a:t>
            </a:r>
            <a:r>
              <a:rPr lang="en-US" altLang="en-US" sz="3430" dirty="0">
                <a:solidFill>
                  <a:srgbClr val="002060"/>
                </a:solidFill>
              </a:rPr>
              <a:t>представления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и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обобщения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опыта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в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виде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готовых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опорных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схем</a:t>
            </a:r>
            <a:r>
              <a:rPr lang="en-US" altLang="ru-RU" sz="3430" dirty="0">
                <a:solidFill>
                  <a:srgbClr val="002060"/>
                </a:solidFill>
              </a:rPr>
              <a:t>, </a:t>
            </a:r>
            <a:r>
              <a:rPr lang="en-US" altLang="en-US" sz="3430" dirty="0">
                <a:solidFill>
                  <a:srgbClr val="002060"/>
                </a:solidFill>
              </a:rPr>
              <a:t>перечня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вопросов</a:t>
            </a:r>
            <a:r>
              <a:rPr lang="en-US" altLang="ru-RU" sz="3430" dirty="0">
                <a:solidFill>
                  <a:srgbClr val="002060"/>
                </a:solidFill>
              </a:rPr>
              <a:t>, </a:t>
            </a:r>
            <a:r>
              <a:rPr lang="en-US" altLang="en-US" sz="3430" dirty="0">
                <a:solidFill>
                  <a:srgbClr val="002060"/>
                </a:solidFill>
              </a:rPr>
              <a:t>алгоритмов</a:t>
            </a:r>
            <a:r>
              <a:rPr lang="en-US" altLang="ru-RU" sz="3430" dirty="0">
                <a:solidFill>
                  <a:srgbClr val="002060"/>
                </a:solidFill>
              </a:rPr>
              <a:t>, </a:t>
            </a:r>
            <a:r>
              <a:rPr lang="en-US" altLang="en-US" sz="3430" dirty="0">
                <a:solidFill>
                  <a:srgbClr val="002060"/>
                </a:solidFill>
              </a:rPr>
              <a:t>занятий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как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базовых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составляющих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повышения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профессиональной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уверенности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педагогов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ДОУ</a:t>
            </a:r>
            <a:r>
              <a:rPr lang="en-US" altLang="ru-RU" sz="3430" dirty="0">
                <a:solidFill>
                  <a:srgbClr val="002060"/>
                </a:solidFill>
              </a:rPr>
              <a:t>.</a:t>
            </a:r>
            <a:endParaRPr lang="en-US" altLang="ru-RU" sz="343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altLang="ru-RU" sz="3430" dirty="0">
                <a:solidFill>
                  <a:srgbClr val="002060"/>
                </a:solidFill>
              </a:rPr>
              <a:t>3. </a:t>
            </a:r>
            <a:r>
              <a:rPr lang="en-US" altLang="en-US" sz="3430" dirty="0">
                <a:solidFill>
                  <a:srgbClr val="002060"/>
                </a:solidFill>
              </a:rPr>
              <a:t>Распространить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опыт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апробации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и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внедрения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КОД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в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ДОУ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на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муниципальном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уровне</a:t>
            </a:r>
            <a:r>
              <a:rPr lang="en-US" altLang="ru-RU" sz="3430" dirty="0">
                <a:solidFill>
                  <a:srgbClr val="002060"/>
                </a:solidFill>
              </a:rPr>
              <a:t>.</a:t>
            </a:r>
            <a:endParaRPr lang="en-US" altLang="ru-RU" sz="343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altLang="ru-RU" sz="3430" dirty="0">
                <a:solidFill>
                  <a:srgbClr val="002060"/>
                </a:solidFill>
              </a:rPr>
              <a:t>4. </a:t>
            </a:r>
            <a:r>
              <a:rPr lang="en-US" altLang="en-US" sz="3430" dirty="0">
                <a:solidFill>
                  <a:srgbClr val="002060"/>
                </a:solidFill>
              </a:rPr>
              <a:t>Способствовать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обмену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опытом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педагогов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ДОУ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по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вопросам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включения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технологий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КОД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в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воспитательно</a:t>
            </a:r>
            <a:r>
              <a:rPr lang="en-US" altLang="ru-RU" sz="3430" dirty="0">
                <a:solidFill>
                  <a:srgbClr val="002060"/>
                </a:solidFill>
              </a:rPr>
              <a:t>-</a:t>
            </a:r>
            <a:r>
              <a:rPr lang="en-US" altLang="en-US" sz="3430" dirty="0">
                <a:solidFill>
                  <a:srgbClr val="002060"/>
                </a:solidFill>
              </a:rPr>
              <a:t>образовательный</a:t>
            </a:r>
            <a:r>
              <a:rPr lang="en-US" altLang="ru-RU" sz="3430" dirty="0">
                <a:solidFill>
                  <a:srgbClr val="002060"/>
                </a:solidFill>
              </a:rPr>
              <a:t> </a:t>
            </a:r>
            <a:r>
              <a:rPr lang="en-US" altLang="en-US" sz="3430" dirty="0">
                <a:solidFill>
                  <a:srgbClr val="002060"/>
                </a:solidFill>
              </a:rPr>
              <a:t>процесс</a:t>
            </a:r>
            <a:r>
              <a:rPr lang="en-US" altLang="ru-RU" sz="3430" dirty="0">
                <a:solidFill>
                  <a:srgbClr val="002060"/>
                </a:solidFill>
              </a:rPr>
              <a:t>.</a:t>
            </a:r>
            <a:endParaRPr lang="en-US" altLang="ru-RU" sz="343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43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257" y="332509"/>
            <a:ext cx="11318834" cy="84512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ехнология</a:t>
            </a:r>
            <a:r>
              <a:rPr lang="en-US" altLang="ru-RU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взаимотренаж</a:t>
            </a: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874" y="1177636"/>
            <a:ext cx="10515600" cy="5500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en-US" sz="3200" dirty="0">
                <a:solidFill>
                  <a:schemeClr val="tx2">
                    <a:lumMod val="50000"/>
                  </a:schemeClr>
                </a:solidFill>
              </a:rPr>
              <a:t>Первый</a:t>
            </a:r>
            <a:r>
              <a:rPr lang="en-US" alt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пример</a:t>
            </a:r>
            <a:r>
              <a:rPr lang="en-US" alt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по</a:t>
            </a:r>
            <a:r>
              <a:rPr lang="en-US" alt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теме</a:t>
            </a:r>
            <a:r>
              <a:rPr lang="en-US" alt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" altLang="en-US" sz="3200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Фрукты</a:t>
            </a:r>
            <a:r>
              <a:rPr lang="" altLang="en-US" sz="3200" dirty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en-US" altLang="ru-RU" sz="32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en-US" altLang="ru-RU" sz="3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" altLang="en-US" sz="2000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Проиграли</a:t>
            </a:r>
            <a:r>
              <a:rPr lang="" altLang="en-US" sz="2000" dirty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два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варианта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US" alt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вариант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один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вопрос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" altLang="en-US" sz="2000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Что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это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?</a:t>
            </a:r>
            <a:r>
              <a:rPr lang="" altLang="en-US" sz="2000" dirty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используем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детьми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младшего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возраста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детьми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ЗПР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alt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вариант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2-3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вопроса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" altLang="en-US" sz="2000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Что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это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?</a:t>
            </a:r>
            <a:r>
              <a:rPr lang="" altLang="en-US" sz="2000" dirty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" altLang="en-US" sz="2000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Какой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формы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?</a:t>
            </a:r>
            <a:r>
              <a:rPr lang="" altLang="en-US" sz="2000" dirty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" altLang="en-US" sz="2000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Какого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цвета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?</a:t>
            </a:r>
            <a:r>
              <a:rPr lang="" altLang="en-US" sz="2000" dirty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en-US" alt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вопроса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дети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среднего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проигрываются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два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круга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на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каждый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вопрос</a:t>
            </a:r>
            <a:endParaRPr lang="en-US" alt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2-3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вопросы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задаются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одновременно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один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круг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дети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старшего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подготовительного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возраста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alt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919" y="5900034"/>
            <a:ext cx="1091721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dirty="0"/>
          </a:p>
        </p:txBody>
      </p:sp>
      <p:pic>
        <p:nvPicPr>
          <p:cNvPr id="7" name="Изображение 6" descr="Яблок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25" y="3930650"/>
            <a:ext cx="2839720" cy="2839720"/>
          </a:xfrm>
          <a:prstGeom prst="rect">
            <a:avLst/>
          </a:prstGeom>
        </p:spPr>
      </p:pic>
      <p:pic>
        <p:nvPicPr>
          <p:cNvPr id="8" name="Изображение 7" descr="Яблоко"/>
          <p:cNvPicPr>
            <a:picLocks noChangeAspect="1"/>
          </p:cNvPicPr>
          <p:nvPr/>
        </p:nvPicPr>
        <p:blipFill>
          <a:blip r:embed="rId2"/>
          <a:srcRect l="5138" r="5522" b="20774"/>
          <a:stretch>
            <a:fillRect/>
          </a:stretch>
        </p:blipFill>
        <p:spPr>
          <a:xfrm>
            <a:off x="2622550" y="3930650"/>
            <a:ext cx="2804795" cy="2839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257" y="332509"/>
            <a:ext cx="11318834" cy="84512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ехнология</a:t>
            </a:r>
            <a:r>
              <a:rPr lang="en-US" altLang="ru-RU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взаимотренаж</a:t>
            </a: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874" y="1177636"/>
            <a:ext cx="10515600" cy="5500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en-US" sz="3200" dirty="0">
                <a:solidFill>
                  <a:schemeClr val="tx2">
                    <a:lumMod val="50000"/>
                  </a:schemeClr>
                </a:solidFill>
              </a:rPr>
              <a:t>Второй </a:t>
            </a:r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пример</a:t>
            </a:r>
            <a:r>
              <a:rPr lang="en-US" alt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по</a:t>
            </a:r>
            <a:r>
              <a:rPr lang="en-US" alt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теме</a:t>
            </a:r>
            <a:r>
              <a:rPr lang="en-US" alt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altLang="en-US" sz="3200" dirty="0">
                <a:solidFill>
                  <a:schemeClr val="tx2">
                    <a:lumMod val="50000"/>
                  </a:schemeClr>
                </a:solidFill>
              </a:rPr>
              <a:t>Времена года</a:t>
            </a:r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en-US" altLang="ru-RU" sz="32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en-US" altLang="ru-RU" sz="3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l">
              <a:buNone/>
            </a:pPr>
            <a:r>
              <a:rPr lang="ru-RU" altLang="en-US" sz="2400" b="1" i="1" dirty="0">
                <a:solidFill>
                  <a:schemeClr val="tx2">
                    <a:lumMod val="50000"/>
                  </a:schemeClr>
                </a:solidFill>
              </a:rPr>
              <a:t>Вопрос: «Какое время года изображено на картинке?»</a:t>
            </a:r>
            <a:endParaRPr lang="ru-RU" altLang="en-US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919" y="5900034"/>
            <a:ext cx="1091721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dirty="0"/>
          </a:p>
        </p:txBody>
      </p:sp>
      <p:pic>
        <p:nvPicPr>
          <p:cNvPr id="4" name="Изображение 3" descr="признаки зим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2670175"/>
            <a:ext cx="5450840" cy="3838575"/>
          </a:xfrm>
          <a:prstGeom prst="rect">
            <a:avLst/>
          </a:prstGeom>
        </p:spPr>
      </p:pic>
      <p:pic>
        <p:nvPicPr>
          <p:cNvPr id="6" name="Изображение 5" descr="288711-dlya-malyshey-zima-2-3-let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735" y="2649220"/>
            <a:ext cx="5013960" cy="3859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257" y="332509"/>
            <a:ext cx="11318834" cy="84512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ехнология</a:t>
            </a:r>
            <a:r>
              <a:rPr lang="en-US" altLang="ru-RU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взаимотренаж</a:t>
            </a: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874" y="1177636"/>
            <a:ext cx="10515600" cy="5500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en-US" sz="3200" dirty="0">
                <a:solidFill>
                  <a:schemeClr val="tx2">
                    <a:lumMod val="50000"/>
                  </a:schemeClr>
                </a:solidFill>
              </a:rPr>
              <a:t>Третий пример </a:t>
            </a:r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по</a:t>
            </a:r>
            <a:r>
              <a:rPr lang="en-US" alt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теме</a:t>
            </a:r>
            <a:r>
              <a:rPr lang="en-US" alt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altLang="en-US" sz="3200" dirty="0">
                <a:solidFill>
                  <a:schemeClr val="tx2">
                    <a:lumMod val="50000"/>
                  </a:schemeClr>
                </a:solidFill>
              </a:rPr>
              <a:t>Перелетные птицы</a:t>
            </a:r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en-US" altLang="ru-RU" sz="32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en-US" altLang="ru-RU" sz="3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l">
              <a:buNone/>
            </a:pPr>
            <a:r>
              <a:rPr lang="ru-RU" altLang="en-US" sz="2400" b="1" i="1" dirty="0">
                <a:solidFill>
                  <a:schemeClr val="tx2">
                    <a:lumMod val="50000"/>
                  </a:schemeClr>
                </a:solidFill>
              </a:rPr>
              <a:t>Вопросы: 1. «Кто лишний?»</a:t>
            </a:r>
            <a:endParaRPr lang="ru-RU" altLang="en-US" sz="24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l">
              <a:buNone/>
            </a:pPr>
            <a:r>
              <a:rPr lang="ru-RU" altLang="en-US" sz="2400" b="1" i="1" dirty="0">
                <a:solidFill>
                  <a:schemeClr val="tx2">
                    <a:lumMod val="50000"/>
                  </a:schemeClr>
                </a:solidFill>
              </a:rPr>
              <a:t>                  2. «Почему?»</a:t>
            </a:r>
            <a:endParaRPr lang="ru-RU" altLang="en-US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919" y="5900034"/>
            <a:ext cx="1091721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dirty="0"/>
          </a:p>
        </p:txBody>
      </p:sp>
      <p:pic>
        <p:nvPicPr>
          <p:cNvPr id="7" name="Изображение 6" descr="Птицы"/>
          <p:cNvPicPr>
            <a:picLocks noChangeAspect="1"/>
          </p:cNvPicPr>
          <p:nvPr/>
        </p:nvPicPr>
        <p:blipFill>
          <a:blip r:embed="rId2"/>
          <a:srcRect l="3340" t="9315" r="2881" b="1102"/>
          <a:stretch>
            <a:fillRect/>
          </a:stretch>
        </p:blipFill>
        <p:spPr>
          <a:xfrm rot="5400000">
            <a:off x="925195" y="1964055"/>
            <a:ext cx="4009390" cy="5418455"/>
          </a:xfrm>
          <a:prstGeom prst="rect">
            <a:avLst/>
          </a:prstGeom>
        </p:spPr>
      </p:pic>
      <p:pic>
        <p:nvPicPr>
          <p:cNvPr id="8" name="Изображение 7" descr="Сверистел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06565" y="1891665"/>
            <a:ext cx="3964305" cy="560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293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Итог работы: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929640" y="1568450"/>
            <a:ext cx="400050" cy="58356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3535" y="1491615"/>
            <a:ext cx="8064500" cy="7378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подборка наглядных материалов по лексическим темам для каждой возрастной группы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929640" y="3585845"/>
            <a:ext cx="400050" cy="58356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929640" y="2527300"/>
            <a:ext cx="400050" cy="58356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7020" y="2510155"/>
            <a:ext cx="8064500" cy="7378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изменение вопроса для плохоговорящих и неговорящих детей, например: Это яблоко?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4950" y="3509010"/>
            <a:ext cx="8064500" cy="7378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для детей с нарушением зрения карточки не ламинируются!!!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1765" y="5365750"/>
            <a:ext cx="8064500" cy="7378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в карточках «Четвертый лишний» на обратной стороне предмет по теме  лишний?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3540760" y="4403090"/>
            <a:ext cx="3124200" cy="80645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b="1">
                <a:solidFill>
                  <a:schemeClr val="accent2">
                    <a:lumMod val="50000"/>
                  </a:schemeClr>
                </a:solidFill>
              </a:rPr>
              <a:t>Вопросы</a:t>
            </a:r>
            <a:endParaRPr lang="ru-RU" altLang="en-US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257" y="332509"/>
            <a:ext cx="11318834" cy="84512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ехнология</a:t>
            </a:r>
            <a:r>
              <a:rPr lang="en-US" altLang="ru-RU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взаимо</a:t>
            </a: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обучение</a:t>
            </a: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874" y="1177636"/>
            <a:ext cx="10515600" cy="5500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en-US" b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en-US" alt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</a:rPr>
              <a:t>теме</a:t>
            </a:r>
            <a:r>
              <a:rPr lang="en-US" alt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</a:rPr>
              <a:t>Перелетные</a:t>
            </a:r>
            <a:r>
              <a:rPr lang="en-US" alt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en-US" alt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</a:rPr>
              <a:t>зимующие</a:t>
            </a:r>
            <a:r>
              <a:rPr lang="en-US" alt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</a:rPr>
              <a:t>птицы</a:t>
            </a:r>
            <a:r>
              <a:rPr lang="en-US" altLang="ru-RU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alt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altLang="en-US" b="1" dirty="0">
                <a:solidFill>
                  <a:schemeClr val="tx2">
                    <a:lumMod val="50000"/>
                  </a:schemeClr>
                </a:solidFill>
              </a:rPr>
              <a:t>План ответа по следующим вопросы:</a:t>
            </a:r>
            <a:endParaRPr lang="ru-RU" alt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altLang="en-US" sz="2400" b="1" dirty="0">
                <a:solidFill>
                  <a:schemeClr val="tx2">
                    <a:lumMod val="50000"/>
                  </a:schemeClr>
                </a:solidFill>
              </a:rPr>
              <a:t>1. Как называется птица?</a:t>
            </a:r>
            <a:endParaRPr lang="ru-RU" alt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altLang="en-US" sz="2400" b="1" dirty="0">
                <a:solidFill>
                  <a:schemeClr val="tx2">
                    <a:lumMod val="50000"/>
                  </a:schemeClr>
                </a:solidFill>
              </a:rPr>
              <a:t>2. Зимующая или перелетная?</a:t>
            </a:r>
            <a:endParaRPr lang="ru-RU" alt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altLang="en-US" sz="2400" b="1" dirty="0">
                <a:solidFill>
                  <a:schemeClr val="tx2">
                    <a:lumMod val="50000"/>
                  </a:schemeClr>
                </a:solidFill>
              </a:rPr>
              <a:t>3. Чем питается?</a:t>
            </a:r>
            <a:endParaRPr lang="ru-RU" alt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altLang="en-US" sz="2400" b="1" dirty="0">
                <a:solidFill>
                  <a:schemeClr val="tx2">
                    <a:lumMod val="50000"/>
                  </a:schemeClr>
                </a:solidFill>
              </a:rPr>
              <a:t>4. Где обитает?</a:t>
            </a:r>
            <a:endParaRPr lang="ru-RU" alt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919" y="5900034"/>
            <a:ext cx="1091721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dirty="0"/>
          </a:p>
        </p:txBody>
      </p:sp>
      <p:pic>
        <p:nvPicPr>
          <p:cNvPr id="4" name="Изображение 3" descr="Воробе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3974465"/>
            <a:ext cx="3954145" cy="2787650"/>
          </a:xfrm>
          <a:prstGeom prst="rect">
            <a:avLst/>
          </a:prstGeom>
        </p:spPr>
      </p:pic>
      <p:pic>
        <p:nvPicPr>
          <p:cNvPr id="6" name="Изображение 5" descr="ласточк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160" y="3962400"/>
            <a:ext cx="3852545" cy="2715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293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Итог работы: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929640" y="1568450"/>
            <a:ext cx="400050" cy="58356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3535" y="1491615"/>
            <a:ext cx="8064500" cy="7378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для детей с ОВЗ опорный алгоритм - вопросы ввиде схем (размещаем на доске, либо на столе перед каждой парой)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929640" y="2527300"/>
            <a:ext cx="400050" cy="58356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3535" y="2510155"/>
            <a:ext cx="8064500" cy="32092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Опорный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алгоритм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действий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по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технологии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взаимообучение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основе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объяснения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n-US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1.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Договариваются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кто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первый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начинает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объяснять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Роль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объясняющего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Рассказывает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предмете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который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изображен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картинке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согласно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плану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вопросам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),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составленного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педагогам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зависимости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от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Если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есть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вопросы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от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слушателя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отвечает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них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Меняются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ролями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3.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По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сигнала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происходит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смена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пары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составы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пару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после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отработки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можно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убрать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alt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85" y="219710"/>
            <a:ext cx="11318875" cy="128968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ехнология</a:t>
            </a:r>
            <a:r>
              <a:rPr lang="en-US" altLang="ru-RU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извлечения информации из реальных объектов</a:t>
            </a:r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919" y="5900034"/>
            <a:ext cx="1091721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0620" y="1729105"/>
            <a:ext cx="2621915" cy="6661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Тема «Игрушки»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Изображение 7" descr="игрушки"/>
          <p:cNvPicPr>
            <a:picLocks noChangeAspect="1"/>
          </p:cNvPicPr>
          <p:nvPr/>
        </p:nvPicPr>
        <p:blipFill>
          <a:blip r:embed="rId2"/>
          <a:srcRect r="34971" b="33278"/>
          <a:stretch>
            <a:fillRect/>
          </a:stretch>
        </p:blipFill>
        <p:spPr>
          <a:xfrm rot="5400000">
            <a:off x="1003935" y="2035175"/>
            <a:ext cx="3152775" cy="457581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0150" y="1729105"/>
            <a:ext cx="2621915" cy="6661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Тема «Фрукты»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Изображение 9" descr="Врукт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35190" y="1973580"/>
            <a:ext cx="3251835" cy="4599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4032</Words>
  <Application>WPS Presentation</Application>
  <PresentationFormat>Широкоэкранный</PresentationFormat>
  <Paragraphs>127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Calibri</vt:lpstr>
      <vt:lpstr>Calibri Light</vt:lpstr>
      <vt:lpstr>Microsoft YaHei</vt:lpstr>
      <vt:lpstr>Arial Unicode MS</vt:lpstr>
      <vt:lpstr>Тема Office</vt:lpstr>
      <vt:lpstr>Муниципальное автономное дошкольное образовательное учреждение «Детский сад № 3 «Семицветик» комбинированного вида» г. Минусинска Красноярского края, ул. Сургуладзе, 1 телефон 8 (39132) 4-17-15, Кубрак Галина Михайловна     «Ступени успеха» культурная практика в работе с высокомотивированными (одаренными) дошкольниками.</vt:lpstr>
      <vt:lpstr>Одаренные дети: «показатель «выше  нормы»</vt:lpstr>
      <vt:lpstr> Крыловой О.Н. были выявлены следующие «особые образовательные потребности одаренных  детей:  </vt:lpstr>
      <vt:lpstr> Технология взаимотренаж.</vt:lpstr>
      <vt:lpstr> Технология взаимотренаж.</vt:lpstr>
      <vt:lpstr>Образование культурной практики </vt:lpstr>
      <vt:lpstr> Технология взаимотренаж.</vt:lpstr>
      <vt:lpstr>Итог работы: </vt:lpstr>
      <vt:lpstr> Технология взаимообучение.</vt:lpstr>
      <vt:lpstr> Технология извлечения информации из реальных объектов.</vt:lpstr>
      <vt:lpstr> Технология извлечения информации из реальных объектов.</vt:lpstr>
      <vt:lpstr> Технология извлечения информации из реальных объектов.</vt:lpstr>
      <vt:lpstr> Технология рассказывания (историй, сказок, раскрытие тем по опорной) схеме</vt:lpstr>
      <vt:lpstr> Технология рассказывания (историй, сказок, раскрытие тем по опорной) схеме</vt:lpstr>
      <vt:lpstr>Самоанализ эффективности практики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Мария_Сергеевна</cp:lastModifiedBy>
  <cp:revision>46</cp:revision>
  <dcterms:created xsi:type="dcterms:W3CDTF">2023-02-04T10:19:00Z</dcterms:created>
  <dcterms:modified xsi:type="dcterms:W3CDTF">2025-04-11T06:13:58Z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F575502632AA45C39BC5437F9ACA734B_13</vt:lpwstr>
  </property>
  <property fmtid="{D5CDD505-2E9C-101B-9397-08002B2CF9AE}" pid="3" name="KSOProductBuildVer">
    <vt:lpwstr>1049-12.2.0.20782</vt:lpwstr>
  </property>
</Properties>
</file>